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4" r:id="rId20"/>
    <p:sldId id="273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B91358-C75C-468B-A1D8-C70DFA84FCC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3B099F-AB36-4CA3-85C2-63B2FFF0B7D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google.com/site/grahammorgan/intro-to-game-programming" TargetMode="External"/><Relationship Id="rId2" Type="http://schemas.openxmlformats.org/officeDocument/2006/relationships/hyperlink" Target="http://delivery.acm.org/10.1145/1240000/1230067/a4-assiotis.pdf?key1=1230067&amp;key2=4625570721&amp;coll=GUIDE&amp;dl=GUIDE&amp;CFID=85332376&amp;CFTOKEN=504370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nic.northwestern.edu/projects/mmogweb/index.html" TargetMode="External"/><Relationship Id="rId5" Type="http://schemas.openxmlformats.org/officeDocument/2006/relationships/hyperlink" Target="http://www.gamasutra.com/view/feature/1421/propagation_of_visual_entity_.php" TargetMode="External"/><Relationship Id="rId4" Type="http://schemas.openxmlformats.org/officeDocument/2006/relationships/hyperlink" Target="http://4577107319266565289-a-1802744773732722657-s-sites.googlegroups.com/site/grahammorgan/papers/morganS&amp;G.pdf?attachauth=ANoY7cpUeTfIgEHHM-BRj7bt9ddXUtkZDARMy_1Kjm6OlbdkMyuNiAfICjdBLlatWuEyJC4jZqF5OKNHk8FETo2T0zNiGlhzV_jO9byVXRFb12DV_7cunEKW9iIiWg0jFZQO3mAu_e9_4Zquq_u7F23DEnlTLQSoPOqixVXlRdUIzDvRolklOeJP90XY8QzL-PzW2FLzkveLO46T-GZbGaxmLCgJa4oP3w==&amp;attredirects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Networking Challenges with MMOs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Worcester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De-Centralized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to the Centralized Server approach</a:t>
            </a:r>
          </a:p>
          <a:p>
            <a:r>
              <a:rPr lang="en-US" dirty="0" smtClean="0"/>
              <a:t>Emphasizes hardware on the server-side</a:t>
            </a:r>
          </a:p>
          <a:p>
            <a:r>
              <a:rPr lang="en-US" dirty="0" smtClean="0"/>
              <a:t>Allows us to put servers near our clients</a:t>
            </a:r>
          </a:p>
          <a:p>
            <a:r>
              <a:rPr lang="en-US" dirty="0" smtClean="0"/>
              <a:t>Multiple servers communication with one another to share the load of the client base</a:t>
            </a:r>
          </a:p>
          <a:p>
            <a:pPr lvl="1"/>
            <a:r>
              <a:rPr lang="en-US" dirty="0" smtClean="0"/>
              <a:t>The same push and pull methods can be used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De-centralized Servers: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hardware dependent:</a:t>
            </a:r>
          </a:p>
          <a:p>
            <a:pPr lvl="1"/>
            <a:r>
              <a:rPr lang="en-US" dirty="0" smtClean="0"/>
              <a:t>The servers must all hold states consistent with one another – this is very hard to achieve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(most common)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known as “Frequent State Regeneration”</a:t>
            </a:r>
          </a:p>
          <a:p>
            <a:r>
              <a:rPr lang="en-US" dirty="0" smtClean="0"/>
              <a:t>Introduces a way that the client-side machine processes their own state and generates their location</a:t>
            </a:r>
          </a:p>
          <a:p>
            <a:r>
              <a:rPr lang="en-US" dirty="0" smtClean="0"/>
              <a:t>Node passing is done directly from a player to other players (also from servers to other servers!!!)</a:t>
            </a:r>
          </a:p>
          <a:p>
            <a:r>
              <a:rPr lang="en-US" dirty="0" smtClean="0"/>
              <a:t>The server is still there but is not being used to process the states as much as store them as a back-up</a:t>
            </a:r>
          </a:p>
          <a:p>
            <a:pPr lvl="1"/>
            <a:r>
              <a:rPr lang="en-US" dirty="0" smtClean="0"/>
              <a:t>The servers also help determine the order/priority of message passing between the players.  Who shot who first?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for lag: How?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90800"/>
            <a:ext cx="42862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 Reckoning: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Dead Reckoning and what does it provide us?</a:t>
            </a:r>
          </a:p>
          <a:p>
            <a:pPr lvl="1"/>
            <a:r>
              <a:rPr lang="en-US" dirty="0" smtClean="0"/>
              <a:t>Grants the server the ability to predict positions</a:t>
            </a:r>
          </a:p>
          <a:p>
            <a:pPr lvl="1"/>
            <a:r>
              <a:rPr lang="en-US" dirty="0" smtClean="0"/>
              <a:t>Uses mathematical formulas to predict the positions: Derivative Polynomials:</a:t>
            </a:r>
          </a:p>
          <a:p>
            <a:pPr lvl="3"/>
            <a:r>
              <a:rPr lang="en-US" dirty="0" smtClean="0"/>
              <a:t>Zero-Order polynomials:  the “Snap”, prediction:  = position</a:t>
            </a:r>
          </a:p>
          <a:p>
            <a:pPr lvl="3"/>
            <a:r>
              <a:rPr lang="en-US" dirty="0" smtClean="0"/>
              <a:t>Order one polynomials: velocity based prediction:  = position + velocity * t</a:t>
            </a:r>
          </a:p>
          <a:p>
            <a:pPr lvl="3"/>
            <a:r>
              <a:rPr lang="en-US" dirty="0" smtClean="0"/>
              <a:t>Second order polynomials: velocity &amp; acceleration based prediction:  = position + (velocity * t )+ (½ * acceleration * t2)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Do we need to constantly use polynomial prediction?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Games that use Dead Reckoning: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89120"/>
          </a:xfrm>
        </p:spPr>
        <p:txBody>
          <a:bodyPr/>
          <a:lstStyle/>
          <a:p>
            <a:r>
              <a:rPr lang="en-US" dirty="0" smtClean="0"/>
              <a:t>Snap:  Battlefield: Bad Company 2, World of </a:t>
            </a:r>
            <a:r>
              <a:rPr lang="en-US" dirty="0" err="1" smtClean="0"/>
              <a:t>Warcraft</a:t>
            </a:r>
            <a:endParaRPr lang="en-US" dirty="0" smtClean="0"/>
          </a:p>
          <a:p>
            <a:r>
              <a:rPr lang="en-US" dirty="0" smtClean="0"/>
              <a:t>Possibly: Half-Life games – Counter Strike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Dead Reckoning Method: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9720"/>
          </a:xfrm>
        </p:spPr>
        <p:txBody>
          <a:bodyPr/>
          <a:lstStyle/>
          <a:p>
            <a:r>
              <a:rPr lang="en-US" dirty="0" smtClean="0"/>
              <a:t>Cubic </a:t>
            </a:r>
            <a:r>
              <a:rPr lang="en-US" dirty="0" err="1" smtClean="0"/>
              <a:t>Splines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This is often used in simulation games and games that have a lot of ‘predictability’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0"/>
            <a:ext cx="1905000" cy="190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10000"/>
            <a:ext cx="1905000" cy="190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810000"/>
            <a:ext cx="1905000" cy="190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>
            <a:noAutofit/>
          </a:bodyPr>
          <a:lstStyle/>
          <a:p>
            <a:r>
              <a:rPr lang="en-US" sz="3600" dirty="0" smtClean="0"/>
              <a:t>All these computations are cool…who exactly cares?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management:</a:t>
            </a:r>
          </a:p>
          <a:p>
            <a:pPr lvl="1"/>
            <a:r>
              <a:rPr lang="en-US" dirty="0" smtClean="0"/>
              <a:t>“Aura-nimbus” or the ‘Bubble implementation’</a:t>
            </a:r>
          </a:p>
          <a:p>
            <a:pPr lvl="1"/>
            <a:endParaRPr lang="en-US" dirty="0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743200"/>
            <a:ext cx="6324600" cy="39528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724400" cy="960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Multi-casting</a:t>
            </a:r>
          </a:p>
          <a:p>
            <a:r>
              <a:rPr lang="en-US" dirty="0" smtClean="0"/>
              <a:t>Group via region algorithms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29051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048000"/>
            <a:ext cx="24765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65532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Causality                 &amp;                 Total Ordering</a:t>
            </a: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74613" y="2590800"/>
          <a:ext cx="9069387" cy="3505200"/>
        </p:xfrm>
        <a:graphic>
          <a:graphicData uri="http://schemas.openxmlformats.org/presentationml/2006/ole">
            <p:oleObj spid="_x0000_s4098" name="Picture" r:id="rId3" imgW="6959600" imgH="2681943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an MMO?</a:t>
            </a:r>
            <a:br>
              <a:rPr lang="en-US" dirty="0" smtClean="0"/>
            </a:br>
            <a:r>
              <a:rPr lang="en-US" dirty="0" smtClean="0"/>
              <a:t>Why invest time into them?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Half-life &amp; Team Fortress in 2000:</a:t>
            </a:r>
          </a:p>
          <a:p>
            <a:pPr lvl="1"/>
            <a:r>
              <a:rPr lang="en-US" dirty="0" smtClean="0"/>
              <a:t>Introduced the ‘Game Master Server’</a:t>
            </a:r>
          </a:p>
          <a:p>
            <a:pPr lvl="1"/>
            <a:r>
              <a:rPr lang="en-US" dirty="0" smtClean="0"/>
              <a:t>This is used in MMOs to maintain server communication and consistency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challenges </a:t>
            </a:r>
            <a:r>
              <a:rPr lang="en-US" dirty="0" smtClean="0"/>
              <a:t>we </a:t>
            </a:r>
            <a:r>
              <a:rPr lang="en-US" smtClean="0"/>
              <a:t>facing currently: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AI and DR</a:t>
            </a:r>
          </a:p>
          <a:p>
            <a:r>
              <a:rPr lang="en-US" dirty="0" smtClean="0"/>
              <a:t>Consistently inaccurate (acceptable?)</a:t>
            </a:r>
          </a:p>
          <a:p>
            <a:r>
              <a:rPr lang="en-US" dirty="0" smtClean="0"/>
              <a:t>Constantly evolving environments</a:t>
            </a:r>
          </a:p>
          <a:p>
            <a:r>
              <a:rPr lang="en-US" dirty="0" smtClean="0"/>
              <a:t>And more…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http://delivery.acm.org/10.1145/1240000/1230067/a4-assiotis.pdf?key1=1230067&amp;key2=4625570721&amp;coll=GUIDE&amp;dl=GUIDE&amp;CFID=85332376&amp;CFTOKEN=50437013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http://sites.google.com/site/grahammorgan/intro-to-game-programming</a:t>
            </a:r>
            <a:r>
              <a:rPr lang="en-US" dirty="0" smtClean="0"/>
              <a:t> : Slide shows k – q.</a:t>
            </a:r>
          </a:p>
          <a:p>
            <a:r>
              <a:rPr lang="en-US" dirty="0" smtClean="0">
                <a:hlinkClick r:id="rId4"/>
              </a:rPr>
              <a:t>http://4577107319266565289-a-1802744773732722657-s-sites.googlegroups.com/site/grahammorgan/papers/morganS%26G.pdf?attachauth=ANoY7cpUeTfIgEHHM-BRj7bt9ddXUtkZDARMy_1Kjm6OlbdkMyuNiAfICjdBLlatWuEyJC4jZqF5OKNHk8FETo2T0zNiGlhzV_jO9byVXRFb12DV_7cunEKW9iIiWg0jFZQO3mAu_e9_4Zquq_u7F23DEnlTLQSoPOqixVXlRdUIzDvRolklOeJP90XY8QzL-PzW2FLzkveLO46T-GZbGaxmLCgJa4oP3w%3D%3D&amp;attredirects=1</a:t>
            </a:r>
            <a:r>
              <a:rPr lang="en-US" dirty="0" smtClean="0"/>
              <a:t> – Publication by Professor Morgan, read but not used.  Deals more with user interaction and keeping the interest of the user.  Good general overview of what MMOs must accomplish before release</a:t>
            </a:r>
            <a:r>
              <a:rPr lang="en-US" dirty="0" smtClean="0"/>
              <a:t>!</a:t>
            </a:r>
          </a:p>
          <a:p>
            <a:r>
              <a:rPr lang="en-US" dirty="0" smtClean="0">
                <a:hlinkClick r:id="rId5"/>
              </a:rPr>
              <a:t>http://www.gamasutra.com/view/feature/1421/propagation_of_visual_entity_.</a:t>
            </a:r>
            <a:r>
              <a:rPr lang="en-US" dirty="0" smtClean="0">
                <a:hlinkClick r:id="rId5"/>
              </a:rPr>
              <a:t>php</a:t>
            </a:r>
            <a:r>
              <a:rPr lang="en-US" dirty="0" smtClean="0"/>
              <a:t> - 56k MMO.</a:t>
            </a:r>
          </a:p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sonic.northwestern.edu/projects/mmogweb/index.html</a:t>
            </a:r>
            <a:r>
              <a:rPr lang="en-US" dirty="0" smtClean="0"/>
              <a:t> - old proposition for </a:t>
            </a:r>
            <a:r>
              <a:rPr lang="en-US" smtClean="0"/>
              <a:t>a project(MMO)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Reigning Titan: World of </a:t>
            </a:r>
            <a:r>
              <a:rPr lang="en-US" dirty="0" err="1" smtClean="0"/>
              <a:t>Warcraft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Released in the United States in February 2004</a:t>
            </a:r>
          </a:p>
          <a:p>
            <a:pPr>
              <a:buFontTx/>
              <a:buChar char="-"/>
            </a:pPr>
            <a:r>
              <a:rPr lang="en-US" dirty="0" smtClean="0"/>
              <a:t>Interesting fact:</a:t>
            </a:r>
          </a:p>
          <a:p>
            <a:pPr lvl="1">
              <a:buFontTx/>
              <a:buChar char="-"/>
            </a:pPr>
            <a:r>
              <a:rPr lang="en-US" dirty="0" smtClean="0"/>
              <a:t>In 2008 this game brought in an estimated 72,030,042,000.00 of profit for Blizzard Entertainment.</a:t>
            </a:r>
          </a:p>
          <a:p>
            <a:pPr lvl="1">
              <a:buFontTx/>
              <a:buChar char="-"/>
            </a:pPr>
            <a:r>
              <a:rPr lang="en-US" dirty="0" smtClean="0"/>
              <a:t>(That’s 6,002,503,500.00 a month!!!)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Autofit/>
          </a:bodyPr>
          <a:lstStyle/>
          <a:p>
            <a:r>
              <a:rPr lang="en-US" sz="3200" dirty="0" smtClean="0"/>
              <a:t>Billion dollar industry…can you make one too?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MMO market is one of the toughest to break into</a:t>
            </a:r>
          </a:p>
          <a:p>
            <a:r>
              <a:rPr lang="en-US" dirty="0" smtClean="0"/>
              <a:t>Very limited success rate</a:t>
            </a:r>
          </a:p>
          <a:p>
            <a:r>
              <a:rPr lang="en-US" dirty="0" smtClean="0"/>
              <a:t>Challenge: create a game that will keep the players attention for years.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history of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important stuff:</a:t>
            </a:r>
          </a:p>
          <a:p>
            <a:pPr lvl="1"/>
            <a:r>
              <a:rPr lang="en-US" dirty="0" smtClean="0"/>
              <a:t>Distributed Interactive Simulation(DSI)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Saga </a:t>
            </a:r>
            <a:r>
              <a:rPr lang="en-US" dirty="0" err="1" smtClean="0"/>
              <a:t>Ryzom</a:t>
            </a:r>
            <a:r>
              <a:rPr lang="en-US" dirty="0" smtClean="0"/>
              <a:t> (MMO from 2000)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Interactive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Is an open standard for accomplishing a game like Battlefield 2: Bad Company across different hosts and used worldwide.</a:t>
            </a:r>
          </a:p>
          <a:p>
            <a:r>
              <a:rPr lang="en-US" sz="1600" dirty="0" smtClean="0"/>
              <a:t>The military is the primary user for this, with their real-time war game training</a:t>
            </a:r>
          </a:p>
          <a:p>
            <a:r>
              <a:rPr lang="en-US" sz="1600" dirty="0" smtClean="0"/>
              <a:t>The standard was first developed by the University of Central Florida’s Institute for Simulation and Training (IST)</a:t>
            </a:r>
          </a:p>
          <a:p>
            <a:r>
              <a:rPr lang="en-US" sz="1600" dirty="0" smtClean="0"/>
              <a:t>The DIS was first published in the IEEE standard 1278 in 1993</a:t>
            </a:r>
          </a:p>
          <a:p>
            <a:r>
              <a:rPr lang="en-US" sz="1600" dirty="0" smtClean="0"/>
              <a:t>This standard closely resembled ‘SIMNET’ which was another standard that was released at the time – developed by Bolt, </a:t>
            </a:r>
            <a:r>
              <a:rPr lang="en-US" sz="1600" dirty="0" err="1" smtClean="0"/>
              <a:t>Beranek</a:t>
            </a:r>
            <a:r>
              <a:rPr lang="en-US" sz="1600" dirty="0" smtClean="0"/>
              <a:t> and Newman (BBN)</a:t>
            </a:r>
          </a:p>
          <a:p>
            <a:r>
              <a:rPr lang="en-US" sz="1600" dirty="0" smtClean="0"/>
              <a:t>BBN are the ones that introduced the concept of ‘Dead Reckoning’ to </a:t>
            </a:r>
            <a:r>
              <a:rPr lang="en-US" sz="1600" dirty="0" err="1" smtClean="0"/>
              <a:t>effeciently</a:t>
            </a:r>
            <a:r>
              <a:rPr lang="en-US" sz="1600" dirty="0" smtClean="0"/>
              <a:t> account for network lag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main ways that have been used to communicate with so many people:</a:t>
            </a:r>
          </a:p>
          <a:p>
            <a:pPr lvl="1"/>
            <a:r>
              <a:rPr lang="en-US" dirty="0" smtClean="0"/>
              <a:t>Centralized server</a:t>
            </a:r>
          </a:p>
          <a:p>
            <a:pPr lvl="1"/>
            <a:r>
              <a:rPr lang="en-US" dirty="0" smtClean="0"/>
              <a:t>De-Centralized server</a:t>
            </a:r>
          </a:p>
          <a:p>
            <a:pPr lvl="1"/>
            <a:r>
              <a:rPr lang="en-US" dirty="0" smtClean="0"/>
              <a:t>Peer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Users could be anywhere in the world</a:t>
            </a:r>
          </a:p>
          <a:p>
            <a:r>
              <a:rPr lang="en-US" dirty="0" smtClean="0"/>
              <a:t>The server manages and processes the location and actions that the user sends it</a:t>
            </a:r>
          </a:p>
          <a:p>
            <a:r>
              <a:rPr lang="en-US" dirty="0" smtClean="0"/>
              <a:t>The user sends their action data in a ‘node’ across the network, this can be accomplished two ways:</a:t>
            </a:r>
          </a:p>
          <a:p>
            <a:pPr lvl="1"/>
            <a:r>
              <a:rPr lang="en-US" dirty="0" smtClean="0"/>
              <a:t>Push method – This is the method in which along with processing and managing locations the server actually reaches out and communicates with the user to retrieve their actions</a:t>
            </a:r>
          </a:p>
          <a:p>
            <a:pPr lvl="1"/>
            <a:r>
              <a:rPr lang="en-US" dirty="0" smtClean="0"/>
              <a:t>Pull method – This puts the pressure on the clients machine rather than the server, the users machine retrieves their position and action information from the server and not the other way around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Centralized Servers: Why not?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of player information is all done on the server</a:t>
            </a:r>
          </a:p>
          <a:p>
            <a:r>
              <a:rPr lang="en-US" dirty="0" smtClean="0"/>
              <a:t>Could lead to very </a:t>
            </a:r>
            <a:r>
              <a:rPr lang="en-US" dirty="0" err="1" smtClean="0"/>
              <a:t>laggy</a:t>
            </a:r>
            <a:r>
              <a:rPr lang="en-US" dirty="0" smtClean="0"/>
              <a:t> </a:t>
            </a:r>
            <a:r>
              <a:rPr lang="en-US" dirty="0" err="1" smtClean="0"/>
              <a:t>gameplay</a:t>
            </a:r>
            <a:r>
              <a:rPr lang="en-US" dirty="0" smtClean="0"/>
              <a:t> based on how many users are using a server as a host</a:t>
            </a:r>
          </a:p>
          <a:p>
            <a:r>
              <a:rPr lang="en-US" dirty="0" smtClean="0"/>
              <a:t>Inconsistent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849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Flow</vt:lpstr>
      <vt:lpstr>Picture</vt:lpstr>
      <vt:lpstr>Networking Challenges with MMOs</vt:lpstr>
      <vt:lpstr>What is an MMO? Why invest time into them?</vt:lpstr>
      <vt:lpstr>Reigning Titan: World of Warcraft</vt:lpstr>
      <vt:lpstr>Billion dollar industry…can you make one too?</vt:lpstr>
      <vt:lpstr>A little history of networking</vt:lpstr>
      <vt:lpstr>Distributed Interactive Simulation</vt:lpstr>
      <vt:lpstr>Servers?</vt:lpstr>
      <vt:lpstr>Centralized Server</vt:lpstr>
      <vt:lpstr>Centralized Servers: Why not?</vt:lpstr>
      <vt:lpstr>De-Centralized Server</vt:lpstr>
      <vt:lpstr>De-centralized Servers: Why not?</vt:lpstr>
      <vt:lpstr>Peer (most common)</vt:lpstr>
      <vt:lpstr>Accounting for lag: How?</vt:lpstr>
      <vt:lpstr>Dead Reckoning:</vt:lpstr>
      <vt:lpstr>Games that use Dead Reckoning:</vt:lpstr>
      <vt:lpstr>Another Dead Reckoning Method:</vt:lpstr>
      <vt:lpstr>All these computations are cool…who exactly cares?</vt:lpstr>
      <vt:lpstr>What is used?</vt:lpstr>
      <vt:lpstr>Ordering</vt:lpstr>
      <vt:lpstr>Application Examples:</vt:lpstr>
      <vt:lpstr>The challenges we facing currently:</vt:lpstr>
      <vt:lpstr>Sources: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</dc:creator>
  <cp:lastModifiedBy>Owner</cp:lastModifiedBy>
  <cp:revision>52</cp:revision>
  <dcterms:created xsi:type="dcterms:W3CDTF">2010-03-26T03:59:06Z</dcterms:created>
  <dcterms:modified xsi:type="dcterms:W3CDTF">2010-04-08T19:53:06Z</dcterms:modified>
</cp:coreProperties>
</file>